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9" r:id="rId1"/>
    <p:sldMasterId id="2147483850" r:id="rId2"/>
    <p:sldMasterId id="2147483865" r:id="rId3"/>
  </p:sldMasterIdLst>
  <p:notesMasterIdLst>
    <p:notesMasterId r:id="rId13"/>
  </p:notesMasterIdLst>
  <p:handoutMasterIdLst>
    <p:handoutMasterId r:id="rId14"/>
  </p:handoutMasterIdLst>
  <p:sldIdLst>
    <p:sldId id="379" r:id="rId4"/>
    <p:sldId id="358" r:id="rId5"/>
    <p:sldId id="637" r:id="rId6"/>
    <p:sldId id="655" r:id="rId7"/>
    <p:sldId id="656" r:id="rId8"/>
    <p:sldId id="657" r:id="rId9"/>
    <p:sldId id="658" r:id="rId10"/>
    <p:sldId id="659" r:id="rId11"/>
    <p:sldId id="660" r:id="rId12"/>
  </p:sldIdLst>
  <p:sldSz cx="9144000" cy="6858000" type="screen4x3"/>
  <p:notesSz cx="6797675" cy="9926638"/>
  <p:embeddedFontLst>
    <p:embeddedFont>
      <p:font typeface="맑은 고딕" pitchFamily="50" charset="-127"/>
      <p:regular r:id="rId15"/>
      <p:bold r:id="rId16"/>
    </p:embeddedFont>
    <p:embeddedFont>
      <p:font typeface="HY견고딕" pitchFamily="18" charset="-127"/>
      <p:regular r:id="rId17"/>
    </p:embeddedFont>
    <p:embeddedFont>
      <p:font typeface="Arial Unicode MS" pitchFamily="50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1275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3952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1865">
          <p15:clr>
            <a:srgbClr val="A4A3A4"/>
          </p15:clr>
        </p15:guide>
        <p15:guide id="9" pos="2880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606">
          <p15:clr>
            <a:srgbClr val="A4A3A4"/>
          </p15:clr>
        </p15:guide>
        <p15:guide id="13" pos="1720">
          <p15:clr>
            <a:srgbClr val="A4A3A4"/>
          </p15:clr>
        </p15:guide>
        <p15:guide id="14" pos="499">
          <p15:clr>
            <a:srgbClr val="A4A3A4"/>
          </p15:clr>
        </p15:guide>
        <p15:guide id="15" pos="5125">
          <p15:clr>
            <a:srgbClr val="A4A3A4"/>
          </p15:clr>
        </p15:guide>
        <p15:guide id="16" pos="2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DE1E0"/>
    <a:srgbClr val="09354B"/>
    <a:srgbClr val="E46C0A"/>
    <a:srgbClr val="F75725"/>
    <a:srgbClr val="018989"/>
    <a:srgbClr val="14544E"/>
    <a:srgbClr val="0A2C29"/>
    <a:srgbClr val="01A19D"/>
    <a:srgbClr val="8A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9725" autoAdjust="0"/>
  </p:normalViewPr>
  <p:slideViewPr>
    <p:cSldViewPr snapToObjects="1" showGuides="1">
      <p:cViewPr>
        <p:scale>
          <a:sx n="88" d="100"/>
          <a:sy n="88" d="100"/>
        </p:scale>
        <p:origin x="-2550" y="-822"/>
      </p:cViewPr>
      <p:guideLst>
        <p:guide orient="horz" pos="2160"/>
        <p:guide orient="horz" pos="1344"/>
        <p:guide orient="horz" pos="822"/>
        <p:guide orient="horz" pos="1275"/>
        <p:guide orient="horz" pos="1706"/>
        <p:guide orient="horz" pos="3952"/>
        <p:guide orient="horz" pos="4156"/>
        <p:guide orient="horz" pos="1865"/>
        <p:guide pos="2880"/>
        <p:guide pos="204"/>
        <p:guide pos="5556"/>
        <p:guide pos="606"/>
        <p:guide pos="1720"/>
        <p:guide pos="499"/>
        <p:guide pos="5125"/>
        <p:guide pos="2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7" y="4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/>
          <a:lstStyle>
            <a:lvl1pPr algn="r">
              <a:defRPr sz="1200"/>
            </a:lvl1pPr>
          </a:lstStyle>
          <a:p>
            <a:fld id="{D38CCFCF-889A-4582-BCEC-A4593E49475B}" type="datetimeFigureOut">
              <a:rPr lang="ko-KR" altLang="en-US" smtClean="0"/>
              <a:pPr/>
              <a:t>2016-04-26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28588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7" y="9428588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 anchor="b"/>
          <a:lstStyle>
            <a:lvl1pPr algn="r">
              <a:defRPr sz="1200"/>
            </a:lvl1pPr>
          </a:lstStyle>
          <a:p>
            <a:fld id="{35E4B35E-891D-4938-9510-C52E9CAF0A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09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/>
          <a:lstStyle>
            <a:lvl1pPr algn="r">
              <a:defRPr sz="1200"/>
            </a:lvl1pPr>
          </a:lstStyle>
          <a:p>
            <a:fld id="{A935CD06-EF2E-45C8-A83D-8A18BF7938A5}" type="datetimeFigureOut">
              <a:rPr lang="ko-KR" altLang="en-US" smtClean="0"/>
              <a:pPr/>
              <a:t>2016-04-26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5" tIns="46063" rIns="92125" bIns="4606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25" tIns="46063" rIns="92125" bIns="4606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28588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28588"/>
            <a:ext cx="2945659" cy="496332"/>
          </a:xfrm>
          <a:prstGeom prst="rect">
            <a:avLst/>
          </a:prstGeom>
        </p:spPr>
        <p:txBody>
          <a:bodyPr vert="horz" lIns="92125" tIns="46063" rIns="92125" bIns="46063" rtlCol="0" anchor="b"/>
          <a:lstStyle>
            <a:lvl1pPr algn="r">
              <a:defRPr sz="1200"/>
            </a:lvl1pPr>
          </a:lstStyle>
          <a:p>
            <a:fld id="{C8F9D5CD-71D0-4266-8D51-F0AF196CAF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87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D1AFAE-1E3D-4604-90A0-EEB5CF193E63}" type="datetimeFigureOut">
              <a:rPr lang="ko-KR" altLang="en-US" smtClean="0"/>
              <a:pPr/>
              <a:t>2016-04-26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3D50-3109-4723-9FB1-FD2C322BC2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B6D5C9C-8829-4EF4-A8FE-2B91A48BC32F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1151417-ABB8-49BE-A550-27AE99EA56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3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E7797AA-9479-4404-93FA-5F54E0192D3B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90505E0-A5B9-4CB9-9D9A-A41371C968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68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5F5F676-EE1D-4FA8-9334-1D7B7D16DBB5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363D9AB-36C0-4345-98BD-F876FB8E4B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4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940277D-9F22-414C-B7C7-F66D49DE7FFB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B6D7FF5-DA71-4622-B97D-C743F86D20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76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7289ADD-5E52-4B3F-90C7-6DF35B2873CD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9E1A143-D1C6-462F-8D4A-3623A730E2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6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0" y="6019800"/>
            <a:ext cx="7696200" cy="762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 b="1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5800" y="1125538"/>
            <a:ext cx="7199313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3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9D85AF5-EF11-4CF7-AA7C-20994535E85A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F0485C3-2D1F-4100-B16E-6000B7A633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9BC0816-ADA9-42B0-A511-A83F342F7654}" type="datetimeFigureOut">
              <a:rPr lang="ko-KR" altLang="en-US"/>
              <a:pPr>
                <a:defRPr/>
              </a:pPr>
              <a:t>2016-04-26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E09B05-A7DF-49CD-ABFA-F11D1EC797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7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97453-F909-4248-B9AB-F1D95E5480AA}" type="datetimeFigureOut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2016-04-26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3AE39-DCF1-47DB-B9A4-37BB6EA65045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07992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46BB3CB-5FAC-47D3-AAC0-C43AEA9CD058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B06D829-E59F-407D-A6D0-BE17DDEA79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86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500F-D550-474A-81DF-63827195A12F}" type="datetimeFigureOut">
              <a:rPr lang="ko-KR" altLang="en-US" smtClean="0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0152" y="1886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 dirty="0" smtClean="0"/>
              <a:t>서울대 </a:t>
            </a:r>
            <a:r>
              <a:rPr lang="ko-KR" altLang="ko-KR" dirty="0" smtClean="0"/>
              <a:t>자연친화경영과정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4741-9907-4DC7-89C2-6BC346BA66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458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11E0BD7-DAB0-4361-AB0A-9086EF20E33A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B202D63-A656-4121-9D71-6D64C0D78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924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FC9B57D-CC56-4A8A-BCA6-891B60F6AC67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F3101BF-892F-4ED0-BFC7-E3702BD78F7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2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23130A5-5B34-442E-94D8-BC6C3B314722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4CDC556-8726-4358-A49F-28446DFAE1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99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B6D5C9C-8829-4EF4-A8FE-2B91A48BC32F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1151417-ABB8-49BE-A550-27AE99EA56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94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E7797AA-9479-4404-93FA-5F54E0192D3B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90505E0-A5B9-4CB9-9D9A-A41371C968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573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5F5F676-EE1D-4FA8-9334-1D7B7D16DBB5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363D9AB-36C0-4345-98BD-F876FB8E4B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238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940277D-9F22-414C-B7C7-F66D49DE7FFB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B6D7FF5-DA71-4622-B97D-C743F86D20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408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7289ADD-5E52-4B3F-90C7-6DF35B2873CD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9E1A143-D1C6-462F-8D4A-3623A730E2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362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762000" y="6019800"/>
            <a:ext cx="7696200" cy="762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 b="1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685800" y="1125538"/>
            <a:ext cx="7199313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9D85AF5-EF11-4CF7-AA7C-20994535E85A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F0485C3-2D1F-4100-B16E-6000B7A633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14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9BC0816-ADA9-42B0-A511-A83F342F7654}" type="datetimeFigureOut">
              <a:rPr lang="ko-KR" altLang="en-US"/>
              <a:pPr>
                <a:defRPr/>
              </a:pPr>
              <a:t>2016-04-26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EE09B05-A7DF-49CD-ABFA-F11D1EC797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1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97453-F909-4248-B9AB-F1D95E5480AA}" type="datetimeFigureOut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2016-04-26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3AE39-DCF1-47DB-B9A4-37BB6EA65045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092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46BB3CB-5FAC-47D3-AAC0-C43AEA9CD058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B06D829-E59F-407D-A6D0-BE17DDEA79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33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11E0BD7-DAB0-4361-AB0A-9086EF20E33A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B202D63-A656-4121-9D71-6D64C0D78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1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FC9B57D-CC56-4A8A-BCA6-891B60F6AC67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F3101BF-892F-4ED0-BFC7-E3702BD78F7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9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23130A5-5B34-442E-94D8-BC6C3B314722}" type="datetimeFigureOut">
              <a:rPr lang="ko-KR" altLang="en-US"/>
              <a:pPr>
                <a:defRPr/>
              </a:pPr>
              <a:t>2016-04-26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4CDC556-8726-4358-A49F-28446DFAE1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84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3D50-3109-4723-9FB1-FD2C322BC2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 b="0" smtClean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fld id="{C6F97453-F909-4248-B9AB-F1D95E5480AA}" type="datetimeFigureOut">
              <a:rPr kumimoji="1" lang="ko-KR" altLang="en-US"/>
              <a:pPr defTabSz="914165"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2016-04-26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 b="0" smtClean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fld id="{F8E3AE39-DCF1-47DB-B9A4-37BB6EA65045}" type="slidenum">
              <a:rPr kumimoji="1" lang="ko-KR" altLang="en-US"/>
              <a:pPr defTabSz="91416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/>
          </a:p>
        </p:txBody>
      </p:sp>
      <p:pic>
        <p:nvPicPr>
          <p:cNvPr id="5127" name="Picture 2" descr="D:\01_컨텐츠제작\2011년\2분기\4월\8659_기술기획팀(조신애)\03_mast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08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165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25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33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13" indent="-342813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 b="0" smtClean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fld id="{C6F97453-F909-4248-B9AB-F1D95E5480AA}" type="datetimeFigureOut">
              <a:rPr kumimoji="1" lang="ko-KR" altLang="en-US"/>
              <a:pPr defTabSz="914165" fontAlgn="base">
                <a:spcBef>
                  <a:spcPct val="0"/>
                </a:spcBef>
                <a:spcAft>
                  <a:spcPct val="0"/>
                </a:spcAft>
                <a:defRPr/>
              </a:pPr>
              <a:t>2016-04-26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 b="0" smtClean="0">
                <a:solidFill>
                  <a:prstClr val="black">
                    <a:tint val="75000"/>
                  </a:prstClr>
                </a:solidFill>
                <a:latin typeface="굴림" charset="-127"/>
                <a:ea typeface="굴림" charset="-127"/>
              </a:defRPr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  <a:defRPr/>
            </a:pPr>
            <a:fld id="{F8E3AE39-DCF1-47DB-B9A4-37BB6EA65045}" type="slidenum">
              <a:rPr kumimoji="1" lang="ko-KR" altLang="en-US"/>
              <a:pPr defTabSz="91416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/>
          </a:p>
        </p:txBody>
      </p:sp>
      <p:pic>
        <p:nvPicPr>
          <p:cNvPr id="5127" name="Picture 2" descr="D:\01_컨텐츠제작\2011년\2분기\4월\8659_기술기획팀(조신애)\03_mast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08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165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25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33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13" indent="-342813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.png"/>
          <p:cNvPicPr>
            <a:picLocks noChangeAspect="1"/>
          </p:cNvPicPr>
          <p:nvPr/>
        </p:nvPicPr>
        <p:blipFill>
          <a:blip r:embed="rId2" cstate="print"/>
          <a:srcRect t="54200"/>
          <a:stretch>
            <a:fillRect/>
          </a:stretch>
        </p:blipFill>
        <p:spPr>
          <a:xfrm>
            <a:off x="-3699" y="3738843"/>
            <a:ext cx="9141714" cy="3140968"/>
          </a:xfrm>
          <a:prstGeom prst="rect">
            <a:avLst/>
          </a:prstGeom>
        </p:spPr>
      </p:pic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588169" y="4816884"/>
            <a:ext cx="24328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2016. 5. </a:t>
            </a:r>
            <a:r>
              <a:rPr kumimoji="1" lang="en-US" altLang="ko-KR" sz="2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endParaRPr kumimoji="1" lang="ko-KR" altLang="en-US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57362" y="1556792"/>
            <a:ext cx="6694461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31750">
              <a:bevelT w="0" h="25400"/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서울대학교 전력연구소</a:t>
            </a:r>
            <a:endParaRPr kumimoji="1" lang="en-US" altLang="ko-KR" sz="5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소개</a:t>
            </a:r>
            <a:endParaRPr kumimoji="1" lang="ko-KR" altLang="en-US" sz="5000" dirty="0">
              <a:solidFill>
                <a:srgbClr val="0000CC"/>
              </a:solidFill>
              <a:effectLst>
                <a:outerShdw blurRad="152400" sx="102000" sy="102000" algn="ctr" rotWithShape="0">
                  <a:prstClr val="black">
                    <a:lumMod val="50000"/>
                    <a:lumOff val="50000"/>
                    <a:alpha val="69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19792" y="532622"/>
            <a:ext cx="4945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200" b="1" dirty="0"/>
              <a:t>서울대학교 </a:t>
            </a:r>
            <a:r>
              <a:rPr lang="ko-KR" altLang="en-US" sz="1200" b="1" dirty="0" smtClean="0"/>
              <a:t>전력연구소</a:t>
            </a:r>
            <a:endParaRPr lang="ko-KR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5"/>
          <p:cNvGrpSpPr>
            <a:grpSpLocks/>
          </p:cNvGrpSpPr>
          <p:nvPr/>
        </p:nvGrpSpPr>
        <p:grpSpPr bwMode="auto">
          <a:xfrm>
            <a:off x="1831373" y="3896471"/>
            <a:ext cx="5224462" cy="604837"/>
            <a:chOff x="2357422" y="3189296"/>
            <a:chExt cx="5224462" cy="604837"/>
          </a:xfrm>
        </p:grpSpPr>
        <p:pic>
          <p:nvPicPr>
            <p:cNvPr id="19464" name="Picture 43" descr="1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3189296"/>
              <a:ext cx="5224462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41"/>
            <p:cNvSpPr txBox="1">
              <a:spLocks noChangeArrowheads="1"/>
            </p:cNvSpPr>
            <p:nvPr/>
          </p:nvSpPr>
          <p:spPr bwMode="auto">
            <a:xfrm>
              <a:off x="3179747" y="3265763"/>
              <a:ext cx="2818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200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전력연구소 참여교수</a:t>
              </a:r>
            </a:p>
          </p:txBody>
        </p:sp>
      </p:grpSp>
      <p:pic>
        <p:nvPicPr>
          <p:cNvPr id="19467" name="Picture 46" descr="1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373" y="4977172"/>
            <a:ext cx="52244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513632" y="1232756"/>
            <a:ext cx="18485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31750">
              <a:bevelT w="0" h="25400"/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  <a:cs typeface="Arial Unicode MS" pitchFamily="50" charset="-127"/>
              </a:rPr>
              <a:t>목  차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825693" y="2672916"/>
            <a:ext cx="5224462" cy="604837"/>
            <a:chOff x="2077" y="1053"/>
            <a:chExt cx="3291" cy="381"/>
          </a:xfrm>
        </p:grpSpPr>
        <p:pic>
          <p:nvPicPr>
            <p:cNvPr id="19471" name="Picture 40" descr="1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7" y="1053"/>
              <a:ext cx="329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41"/>
            <p:cNvSpPr txBox="1">
              <a:spLocks noChangeArrowheads="1"/>
            </p:cNvSpPr>
            <p:nvPr/>
          </p:nvSpPr>
          <p:spPr bwMode="auto">
            <a:xfrm>
              <a:off x="2591" y="1092"/>
              <a:ext cx="14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200" dirty="0" smtClean="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rPr>
                <a:t>전력연구소 소개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810783" y="5064146"/>
            <a:ext cx="3289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산학협력 </a:t>
            </a:r>
            <a:r>
              <a:rPr kumimoji="1" lang="ko-KR" altLang="en-US" sz="22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컨소시움</a:t>
            </a:r>
            <a:r>
              <a:rPr kumimoji="1" lang="ko-KR" altLang="en-US" sz="2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kumimoji="1" lang="en-US" altLang="ko-KR" sz="2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5"/>
          <p:cNvGrpSpPr>
            <a:grpSpLocks/>
          </p:cNvGrpSpPr>
          <p:nvPr/>
        </p:nvGrpSpPr>
        <p:grpSpPr bwMode="auto">
          <a:xfrm>
            <a:off x="-34089" y="692693"/>
            <a:ext cx="8710546" cy="6165307"/>
            <a:chOff x="257176" y="4116923"/>
            <a:chExt cx="3499110" cy="900505"/>
          </a:xfrm>
        </p:grpSpPr>
        <p:pic>
          <p:nvPicPr>
            <p:cNvPr id="3097" name="Picture 38" descr="38"/>
            <p:cNvPicPr>
              <a:picLocks noChangeAspect="1" noChangeArrowheads="1"/>
            </p:cNvPicPr>
            <p:nvPr/>
          </p:nvPicPr>
          <p:blipFill>
            <a:blip r:embed="rId2" cstate="print"/>
            <a:srcRect r="73386"/>
            <a:stretch>
              <a:fillRect/>
            </a:stretch>
          </p:blipFill>
          <p:spPr bwMode="auto">
            <a:xfrm>
              <a:off x="257176" y="4116923"/>
              <a:ext cx="3499110" cy="9005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1" name="직사각형 80"/>
            <p:cNvSpPr/>
            <p:nvPr/>
          </p:nvSpPr>
          <p:spPr>
            <a:xfrm>
              <a:off x="649882" y="4505958"/>
              <a:ext cx="3099191" cy="44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ko-KR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08서울남산체 B"/>
              </a:endParaRPr>
            </a:p>
          </p:txBody>
        </p:sp>
      </p:grpSp>
      <p:sp>
        <p:nvSpPr>
          <p:cNvPr id="59" name="직사각형 58"/>
          <p:cNvSpPr/>
          <p:nvPr/>
        </p:nvSpPr>
        <p:spPr bwMode="auto">
          <a:xfrm>
            <a:off x="495093" y="1448780"/>
            <a:ext cx="7821966" cy="51501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400" b="1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전력 각 분야에서 현재의 문제점 해결과 국제적 경쟁력 향상을 위한 산학협동 연구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400" b="1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세계 최고 수준의 미래 전력분야 기술을 선도하기 위한 첨단 연구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400" b="1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전력분야 정책 대안 발굴 및 국제협력 연구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400" b="1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세계적 역량을 갖춘 전문 연구요원 양성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400" b="1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원자력 발전 지속성 향상을 위한 핵심기술 연구와 정책 개발</a:t>
            </a:r>
            <a:endParaRPr lang="en-US" altLang="ko-KR" sz="2400" b="1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400" b="1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ln w="11430"/>
              <a:solidFill>
                <a:srgbClr val="FF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6" name="Picture 205" descr="바코드"/>
          <p:cNvPicPr>
            <a:picLocks noChangeAspect="1" noChangeArrowheads="1"/>
          </p:cNvPicPr>
          <p:nvPr/>
        </p:nvPicPr>
        <p:blipFill>
          <a:blip r:embed="rId3" cstate="print"/>
          <a:srcRect l="16342" t="11375" r="19810" b="6238"/>
          <a:stretch>
            <a:fillRect/>
          </a:stretch>
        </p:blipFill>
        <p:spPr bwMode="auto">
          <a:xfrm>
            <a:off x="-1484313" y="866775"/>
            <a:ext cx="1905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23528" y="513256"/>
            <a:ext cx="8244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전력연구소 소개 </a:t>
            </a: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설립목</a:t>
            </a:r>
            <a:r>
              <a:rPr kumimoji="1" lang="ko-KR" altLang="en-US" sz="32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적</a:t>
            </a:r>
            <a:endParaRPr kumimoji="1" lang="ko-KR" altLang="en-US" sz="32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46488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9532" y="440668"/>
            <a:ext cx="8229600" cy="792088"/>
          </a:xfrm>
        </p:spPr>
        <p:txBody>
          <a:bodyPr/>
          <a:lstStyle/>
          <a:p>
            <a:r>
              <a:rPr kumimoji="1" lang="en-US" altLang="ko-KR" sz="32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전력연구소 소개 </a:t>
            </a: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조직도</a:t>
            </a:r>
            <a:b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</a:br>
            <a:endParaRPr lang="ko-KR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50302"/>
            <a:ext cx="8412963" cy="49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HY견고딕" pitchFamily="18" charset="-127"/>
                <a:ea typeface="HY견고딕" pitchFamily="18" charset="-127"/>
              </a:rPr>
              <a:t>II. </a:t>
            </a:r>
            <a:r>
              <a:rPr lang="ko-KR" alt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HY견고딕" pitchFamily="18" charset="-127"/>
                <a:ea typeface="HY견고딕" pitchFamily="18" charset="-127"/>
              </a:rPr>
              <a:t>전력연구소 참여교수</a:t>
            </a:r>
            <a:endParaRPr lang="en-US" altLang="ko-KR" sz="3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32756"/>
            <a:ext cx="3852428" cy="4770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500" b="1" dirty="0" smtClean="0"/>
              <a:t>서울대 전기정보공학부</a:t>
            </a:r>
            <a:endParaRPr lang="ko-KR" alt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670" y="1844824"/>
            <a:ext cx="4715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박종근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전력시스템</a:t>
            </a:r>
            <a:endParaRPr lang="en-US" altLang="ko-KR" sz="2000" dirty="0" smtClean="0"/>
          </a:p>
          <a:p>
            <a:r>
              <a:rPr lang="ko-KR" altLang="en-US" sz="2000" b="1" dirty="0"/>
              <a:t>조보형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전력전자시스템</a:t>
            </a:r>
            <a:endParaRPr lang="en-US" altLang="ko-KR" sz="2000" dirty="0" smtClean="0"/>
          </a:p>
          <a:p>
            <a:r>
              <a:rPr lang="ko-KR" altLang="en-US" sz="2000" b="1" dirty="0" smtClean="0"/>
              <a:t>정현교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전자장수치해석 및 전기기기</a:t>
            </a:r>
            <a:endParaRPr lang="en-US" altLang="ko-KR" sz="2000" dirty="0" smtClean="0"/>
          </a:p>
          <a:p>
            <a:r>
              <a:rPr lang="ko-KR" altLang="en-US" sz="2000" b="1" dirty="0" smtClean="0"/>
              <a:t>설승기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전력전자</a:t>
            </a:r>
            <a:endParaRPr lang="en-US" altLang="ko-KR" sz="2000" dirty="0" smtClean="0"/>
          </a:p>
          <a:p>
            <a:r>
              <a:rPr lang="ko-KR" altLang="en-US" sz="2000" b="1" dirty="0" smtClean="0"/>
              <a:t>김용권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멤스</a:t>
            </a:r>
            <a:endParaRPr lang="en-US" altLang="ko-KR" sz="2000" dirty="0" smtClean="0"/>
          </a:p>
          <a:p>
            <a:r>
              <a:rPr lang="ko-KR" altLang="en-US" sz="2000" b="1" dirty="0" smtClean="0"/>
              <a:t>문승일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전력시스템</a:t>
            </a:r>
            <a:endParaRPr lang="en-US" altLang="ko-KR" sz="2000" dirty="0" smtClean="0"/>
          </a:p>
          <a:p>
            <a:r>
              <a:rPr lang="ko-KR" altLang="en-US" sz="2000" b="1" dirty="0" smtClean="0"/>
              <a:t>윤용태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전력경제</a:t>
            </a:r>
            <a:endParaRPr lang="en-US" altLang="ko-KR" sz="2000" dirty="0" smtClean="0"/>
          </a:p>
          <a:p>
            <a:r>
              <a:rPr lang="ko-KR" altLang="en-US" sz="2000" b="1" dirty="0" smtClean="0"/>
              <a:t>하정익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전력전자 및 전기에너지 변환</a:t>
            </a:r>
            <a:endParaRPr lang="en-US" altLang="ko-KR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6671" y="4473116"/>
            <a:ext cx="3852428" cy="4770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500" b="1" dirty="0" smtClean="0"/>
              <a:t>서울대 원자핵공학과</a:t>
            </a:r>
            <a:endParaRPr lang="ko-KR" alt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982" y="5085184"/>
            <a:ext cx="521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박군철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</a:t>
            </a:r>
            <a:r>
              <a:rPr lang="ko-KR" altLang="en-US" sz="2000" dirty="0"/>
              <a:t>원자력발전계통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열유체공학</a:t>
            </a:r>
            <a:r>
              <a:rPr lang="ko-KR" altLang="en-US" sz="2000" dirty="0"/>
              <a:t>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주한규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원자로물리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전산해법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b="1" dirty="0"/>
              <a:t>심형진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원자로물리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전산수치해석</a:t>
            </a:r>
            <a:endParaRPr lang="en-US" altLang="ko-KR" sz="2000" dirty="0" smtClean="0"/>
          </a:p>
          <a:p>
            <a:r>
              <a:rPr lang="ko-KR" altLang="en-US" sz="2000" b="1" dirty="0"/>
              <a:t>조형규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열수력</a:t>
            </a:r>
            <a:r>
              <a:rPr lang="ko-KR" altLang="en-US" sz="2000" dirty="0"/>
              <a:t> 코드개발 및 </a:t>
            </a:r>
            <a:r>
              <a:rPr lang="en-US" altLang="ko-KR" sz="2000" dirty="0"/>
              <a:t>2</a:t>
            </a:r>
            <a:r>
              <a:rPr lang="ko-KR" altLang="en-US" sz="2000" dirty="0"/>
              <a:t>상 유동 </a:t>
            </a:r>
            <a:r>
              <a:rPr lang="ko-KR" altLang="en-US" sz="2000" dirty="0" smtClean="0"/>
              <a:t>실험</a:t>
            </a:r>
            <a:endParaRPr lang="en-US" altLang="ko-KR" sz="2000" dirty="0" smtClean="0"/>
          </a:p>
          <a:p>
            <a:r>
              <a:rPr lang="ko-KR" altLang="en-US" sz="2000" b="1" dirty="0" smtClean="0"/>
              <a:t>김응수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원자로 시스템 및 </a:t>
            </a:r>
            <a:r>
              <a:rPr lang="ko-KR" altLang="en-US" sz="2000" dirty="0" err="1" smtClean="0"/>
              <a:t>열유체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16097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289427" y="440668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산학협력 </a:t>
            </a:r>
            <a:r>
              <a:rPr kumimoji="1" lang="ko-KR" altLang="en-US" sz="32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컨소시움</a:t>
            </a:r>
            <a:endParaRPr kumimoji="1" lang="en-US" altLang="ko-KR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52" y="1232756"/>
            <a:ext cx="3852428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500" b="1" dirty="0" smtClean="0"/>
              <a:t>목적</a:t>
            </a:r>
            <a:endParaRPr lang="ko-KR" alt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671" y="3010453"/>
            <a:ext cx="3852428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Sponsor </a:t>
            </a:r>
            <a:r>
              <a:rPr lang="ko-KR" altLang="en-US" sz="2500" b="1" dirty="0" smtClean="0"/>
              <a:t>구분</a:t>
            </a:r>
            <a:endParaRPr lang="ko-KR" alt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671" y="1844824"/>
            <a:ext cx="7343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/>
              <a:t>참여 </a:t>
            </a:r>
            <a:r>
              <a:rPr lang="ko-KR" altLang="en-US" sz="2200" dirty="0"/>
              <a:t>기업</a:t>
            </a:r>
            <a:r>
              <a:rPr lang="en-US" altLang="ko-KR" sz="2200" dirty="0"/>
              <a:t>(</a:t>
            </a:r>
            <a:r>
              <a:rPr lang="ko-KR" altLang="en-US" sz="2200" dirty="0"/>
              <a:t>이후 </a:t>
            </a:r>
            <a:r>
              <a:rPr lang="en-US" altLang="ko-KR" sz="2200" dirty="0"/>
              <a:t>Sponsor)</a:t>
            </a:r>
            <a:r>
              <a:rPr lang="ko-KR" altLang="en-US" sz="2200" dirty="0"/>
              <a:t>과 서울대학교 </a:t>
            </a:r>
            <a:r>
              <a:rPr lang="ko-KR" altLang="en-US" sz="2200" dirty="0" smtClean="0"/>
              <a:t>전력연구소간의 </a:t>
            </a:r>
            <a:r>
              <a:rPr lang="ko-KR" altLang="en-US" sz="2200" dirty="0"/>
              <a:t>긴밀한 협력과 정보</a:t>
            </a:r>
            <a:r>
              <a:rPr lang="en-US" altLang="ko-KR" sz="2200" dirty="0"/>
              <a:t>/</a:t>
            </a:r>
            <a:r>
              <a:rPr lang="ko-KR" altLang="en-US" sz="2200" dirty="0"/>
              <a:t>기술</a:t>
            </a:r>
            <a:r>
              <a:rPr lang="en-US" altLang="ko-KR" sz="2200" dirty="0"/>
              <a:t>/</a:t>
            </a:r>
            <a:r>
              <a:rPr lang="ko-KR" altLang="en-US" sz="2200" dirty="0"/>
              <a:t>인력의 이동을 위해 </a:t>
            </a:r>
            <a:r>
              <a:rPr lang="ko-KR" altLang="en-US" sz="2200" dirty="0" smtClean="0"/>
              <a:t>운영</a:t>
            </a:r>
            <a:endParaRPr lang="ko-KR" alt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76671" y="3717032"/>
            <a:ext cx="8135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- Silver 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직전연도 연 매출 </a:t>
            </a:r>
            <a:r>
              <a:rPr lang="en-US" altLang="ko-KR" sz="2000" dirty="0"/>
              <a:t>1000</a:t>
            </a:r>
            <a:r>
              <a:rPr lang="ko-KR" altLang="en-US" sz="2000" dirty="0" err="1"/>
              <a:t>억원</a:t>
            </a:r>
            <a:r>
              <a:rPr lang="ko-KR" altLang="en-US" sz="2000" dirty="0"/>
              <a:t> 이하의 기업으로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매년 </a:t>
            </a:r>
            <a:r>
              <a:rPr lang="en-US" altLang="ko-KR" sz="2000" dirty="0"/>
              <a:t>500</a:t>
            </a:r>
            <a:r>
              <a:rPr lang="ko-KR" altLang="en-US" sz="2000" dirty="0"/>
              <a:t>만원의 연회비를 </a:t>
            </a:r>
            <a:r>
              <a:rPr lang="en-US" altLang="ko-KR" sz="2000" dirty="0"/>
              <a:t>SEPRI</a:t>
            </a:r>
            <a:r>
              <a:rPr lang="ko-KR" altLang="en-US" sz="2000" dirty="0"/>
              <a:t>에 부담하는 기업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b="1" dirty="0"/>
              <a:t>- Gold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직전연도 연 매출 </a:t>
            </a:r>
            <a:r>
              <a:rPr lang="en-US" altLang="ko-KR" sz="2000" dirty="0"/>
              <a:t>1000</a:t>
            </a:r>
            <a:r>
              <a:rPr lang="ko-KR" altLang="en-US" sz="2000" dirty="0" err="1"/>
              <a:t>억원</a:t>
            </a:r>
            <a:r>
              <a:rPr lang="ko-KR" altLang="en-US" sz="2000" dirty="0"/>
              <a:t> 이상의 기업으로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매년 </a:t>
            </a:r>
            <a:r>
              <a:rPr lang="en-US" altLang="ko-KR" sz="2000" dirty="0" smtClean="0"/>
              <a:t>1000</a:t>
            </a:r>
            <a:r>
              <a:rPr lang="ko-KR" altLang="en-US" sz="2000" dirty="0"/>
              <a:t>만원의 연회비를 </a:t>
            </a:r>
            <a:r>
              <a:rPr lang="en-US" altLang="ko-KR" sz="2000" dirty="0"/>
              <a:t>SEPRI</a:t>
            </a:r>
            <a:r>
              <a:rPr lang="ko-KR" altLang="en-US" sz="2000" dirty="0"/>
              <a:t>에 부담하는 기업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r>
              <a:rPr lang="en-US" altLang="ko-KR" sz="2000" b="1" dirty="0"/>
              <a:t>- Platinum</a:t>
            </a:r>
            <a:endParaRPr lang="ko-KR" altLang="en-US" sz="2000" dirty="0"/>
          </a:p>
          <a:p>
            <a:pPr fontAlgn="base"/>
            <a:r>
              <a:rPr lang="ko-KR" altLang="en-US" sz="2000" dirty="0"/>
              <a:t>직전연도 연 매출 </a:t>
            </a:r>
            <a:r>
              <a:rPr lang="en-US" altLang="ko-KR" sz="2000" dirty="0"/>
              <a:t>1</a:t>
            </a:r>
            <a:r>
              <a:rPr lang="ko-KR" altLang="en-US" sz="2000" dirty="0"/>
              <a:t>조원 이상의 기업으로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매년 </a:t>
            </a:r>
            <a:r>
              <a:rPr lang="en-US" altLang="ko-KR" sz="2000" dirty="0"/>
              <a:t>1500</a:t>
            </a:r>
            <a:r>
              <a:rPr lang="ko-KR" altLang="en-US" sz="2000" dirty="0"/>
              <a:t>만원의 연회비를 </a:t>
            </a:r>
            <a:r>
              <a:rPr lang="en-US" altLang="ko-KR" sz="2000" dirty="0"/>
              <a:t>SEPRI</a:t>
            </a:r>
            <a:r>
              <a:rPr lang="ko-KR" altLang="en-US" sz="2000" dirty="0"/>
              <a:t>에 부담하는 기업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304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>
            <a:spLocks noGrp="1"/>
          </p:cNvSpPr>
          <p:nvPr>
            <p:ph type="title"/>
          </p:nvPr>
        </p:nvSpPr>
        <p:spPr>
          <a:xfrm>
            <a:off x="2289427" y="440668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산학협력 </a:t>
            </a:r>
            <a:r>
              <a:rPr kumimoji="1" lang="ko-KR" altLang="en-US" sz="32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컨소시움</a:t>
            </a:r>
            <a:endParaRPr kumimoji="1" lang="en-US" altLang="ko-KR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5" y="1340768"/>
            <a:ext cx="3852428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Sponsor </a:t>
            </a:r>
            <a:r>
              <a:rPr lang="ko-KR" altLang="en-US" sz="2500" b="1" dirty="0" smtClean="0"/>
              <a:t>혜택 </a:t>
            </a:r>
            <a:r>
              <a:rPr lang="en-US" altLang="ko-KR" sz="2500" b="1" dirty="0" smtClean="0"/>
              <a:t>: Silver</a:t>
            </a:r>
            <a:endParaRPr lang="ko-KR" alt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263" y="2096852"/>
            <a:ext cx="8350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- </a:t>
            </a:r>
            <a:r>
              <a:rPr lang="ko-KR" altLang="ko-KR" sz="2200" dirty="0"/>
              <a:t>핵심 참여교수의 학회지</a:t>
            </a:r>
            <a:r>
              <a:rPr lang="en-US" altLang="ko-KR" sz="2200" dirty="0"/>
              <a:t>, </a:t>
            </a:r>
            <a:r>
              <a:rPr lang="ko-KR" altLang="ko-KR" sz="2200" dirty="0"/>
              <a:t>학술회의 발표 논문 제공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출원 및 등록 특허 내용 통보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대학원생의 석</a:t>
            </a:r>
            <a:r>
              <a:rPr lang="en-US" altLang="ko-KR" sz="2200" dirty="0"/>
              <a:t>.</a:t>
            </a:r>
            <a:r>
              <a:rPr lang="ko-KR" altLang="ko-KR" sz="2200" dirty="0"/>
              <a:t>박사 학위 논문 제공</a:t>
            </a:r>
            <a:r>
              <a:rPr lang="en-US" altLang="ko-KR" sz="2200" dirty="0"/>
              <a:t>(</a:t>
            </a:r>
            <a:r>
              <a:rPr lang="ko-KR" altLang="ko-KR" sz="2200" dirty="0"/>
              <a:t>비공개 지정 논문은 제외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SEPRI </a:t>
            </a:r>
            <a:r>
              <a:rPr lang="ko-KR" altLang="ko-KR" sz="2200" dirty="0"/>
              <a:t>주관 교내실시 세미나 정보 통보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교육 참가</a:t>
            </a:r>
            <a:r>
              <a:rPr lang="en-US" altLang="ko-KR" sz="2200" dirty="0"/>
              <a:t> (</a:t>
            </a:r>
            <a:r>
              <a:rPr lang="ko-KR" altLang="ko-KR" sz="2200" dirty="0"/>
              <a:t>유료경우 참여인원</a:t>
            </a:r>
            <a:r>
              <a:rPr lang="en-US" altLang="ko-KR" sz="2200" dirty="0"/>
              <a:t> 2</a:t>
            </a:r>
            <a:r>
              <a:rPr lang="ko-KR" altLang="ko-KR" sz="2200" dirty="0"/>
              <a:t>명까지</a:t>
            </a:r>
            <a:r>
              <a:rPr lang="en-US" altLang="ko-KR" sz="2200" dirty="0"/>
              <a:t> 10%</a:t>
            </a:r>
            <a:r>
              <a:rPr lang="ko-KR" altLang="ko-KR" sz="2200" dirty="0"/>
              <a:t>할인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SEPRI Review meeting </a:t>
            </a:r>
            <a:r>
              <a:rPr lang="ko-KR" altLang="ko-KR" sz="2200" dirty="0"/>
              <a:t>초대</a:t>
            </a:r>
            <a:r>
              <a:rPr lang="en-US" altLang="ko-KR" sz="2200" dirty="0"/>
              <a:t> </a:t>
            </a:r>
            <a:endParaRPr lang="ko-KR" altLang="ko-KR" sz="2200" dirty="0"/>
          </a:p>
          <a:p>
            <a:r>
              <a:rPr lang="en-US" altLang="ko-KR" sz="2200" dirty="0"/>
              <a:t>(</a:t>
            </a:r>
            <a:r>
              <a:rPr lang="ko-KR" altLang="ko-KR" sz="2200" dirty="0"/>
              <a:t>핵심 참여교수 분야 세미나 청취 및</a:t>
            </a:r>
            <a:r>
              <a:rPr lang="en-US" altLang="ko-KR" sz="2200" dirty="0"/>
              <a:t> 1</a:t>
            </a:r>
            <a:r>
              <a:rPr lang="ko-KR" altLang="ko-KR" sz="2200" dirty="0"/>
              <a:t>년간 연구결과 발표 시연 참가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매년</a:t>
            </a:r>
            <a:r>
              <a:rPr lang="en-US" altLang="ko-KR" sz="2200" dirty="0"/>
              <a:t> 1</a:t>
            </a:r>
            <a:r>
              <a:rPr lang="ko-KR" altLang="ko-KR" sz="2200" dirty="0"/>
              <a:t>인</a:t>
            </a:r>
            <a:r>
              <a:rPr lang="en-US" altLang="ko-KR" sz="2200" dirty="0"/>
              <a:t> 1</a:t>
            </a:r>
            <a:r>
              <a:rPr lang="ko-KR" altLang="ko-KR" sz="2200" dirty="0"/>
              <a:t>회</a:t>
            </a:r>
            <a:r>
              <a:rPr lang="en-US" altLang="ko-KR" sz="2200" dirty="0"/>
              <a:t> 2</a:t>
            </a:r>
            <a:r>
              <a:rPr lang="ko-KR" altLang="ko-KR" sz="2200" dirty="0"/>
              <a:t>시간 핵심 참여교수 방문 및 기술자문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매년</a:t>
            </a:r>
            <a:r>
              <a:rPr lang="en-US" altLang="ko-KR" sz="2200" dirty="0"/>
              <a:t> SEPRI </a:t>
            </a:r>
            <a:r>
              <a:rPr lang="ko-KR" altLang="ko-KR" sz="2200" dirty="0"/>
              <a:t>연구장비이용</a:t>
            </a:r>
            <a:r>
              <a:rPr lang="en-US" altLang="ko-KR" sz="2200" dirty="0"/>
              <a:t>(</a:t>
            </a:r>
            <a:r>
              <a:rPr lang="ko-KR" altLang="ko-KR" sz="2200" dirty="0"/>
              <a:t>년</a:t>
            </a:r>
            <a:r>
              <a:rPr lang="en-US" altLang="ko-KR" sz="2200" dirty="0"/>
              <a:t> 4</a:t>
            </a:r>
            <a:r>
              <a:rPr lang="ko-KR" altLang="ko-KR" sz="2200" dirty="0"/>
              <a:t>시간</a:t>
            </a:r>
            <a:r>
              <a:rPr lang="en-US" altLang="ko-KR" sz="2200" dirty="0"/>
              <a:t>) </a:t>
            </a:r>
            <a:r>
              <a:rPr lang="ko-KR" altLang="ko-KR" sz="2200" dirty="0"/>
              <a:t>및 회의공간 사용</a:t>
            </a:r>
            <a:r>
              <a:rPr lang="en-US" altLang="ko-KR" sz="2200" dirty="0"/>
              <a:t> Coupon </a:t>
            </a:r>
            <a:r>
              <a:rPr lang="ko-KR" altLang="ko-KR" sz="2200" dirty="0"/>
              <a:t>지급</a:t>
            </a:r>
            <a:r>
              <a:rPr lang="en-US" altLang="ko-KR" sz="2200" dirty="0"/>
              <a:t> </a:t>
            </a:r>
            <a:endParaRPr lang="ko-KR" altLang="ko-KR" sz="2200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52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289427" y="440668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산학협력 </a:t>
            </a:r>
            <a:r>
              <a:rPr kumimoji="1" lang="ko-KR" altLang="en-US" sz="32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컨소시움</a:t>
            </a:r>
            <a:endParaRPr kumimoji="1" lang="en-US" altLang="ko-KR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4" y="2072453"/>
            <a:ext cx="83501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핵심 참여교수의 학회지</a:t>
            </a:r>
            <a:r>
              <a:rPr lang="en-US" altLang="ko-KR" sz="2200" dirty="0" smtClean="0"/>
              <a:t>, </a:t>
            </a:r>
            <a:r>
              <a:rPr lang="ko-KR" altLang="ko-KR" sz="2200" dirty="0" smtClean="0"/>
              <a:t>학술회의 발표 논문 제공</a:t>
            </a:r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출원 및 등록 특허 내용 통보</a:t>
            </a:r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대학원생의 석</a:t>
            </a:r>
            <a:r>
              <a:rPr lang="en-US" altLang="ko-KR" sz="2200" dirty="0" smtClean="0"/>
              <a:t>.</a:t>
            </a:r>
            <a:r>
              <a:rPr lang="ko-KR" altLang="ko-KR" sz="2200" dirty="0" smtClean="0"/>
              <a:t>박사 학위 논문 제공</a:t>
            </a:r>
            <a:r>
              <a:rPr lang="en-US" altLang="ko-KR" sz="2200" dirty="0" smtClean="0"/>
              <a:t>(</a:t>
            </a:r>
            <a:r>
              <a:rPr lang="ko-KR" altLang="ko-KR" sz="2200" dirty="0" smtClean="0"/>
              <a:t>비공개 지정 논문은 제외</a:t>
            </a:r>
            <a:r>
              <a:rPr lang="en-US" altLang="ko-KR" sz="2200" dirty="0" smtClean="0"/>
              <a:t>)</a:t>
            </a:r>
            <a:endParaRPr lang="ko-KR" altLang="ko-KR" sz="2200" dirty="0" smtClean="0"/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지적재산권 우선 </a:t>
            </a:r>
            <a:r>
              <a:rPr lang="ko-KR" altLang="ko-KR" sz="2200" dirty="0" err="1" smtClean="0"/>
              <a:t>협상권</a:t>
            </a:r>
            <a:r>
              <a:rPr lang="en-US" altLang="ko-KR" sz="2200" dirty="0" smtClean="0"/>
              <a:t> </a:t>
            </a:r>
            <a:endParaRPr lang="ko-KR" altLang="ko-KR" sz="2200" dirty="0" smtClean="0"/>
          </a:p>
          <a:p>
            <a:r>
              <a:rPr lang="en-US" altLang="ko-KR" sz="2200" dirty="0" smtClean="0"/>
              <a:t>(</a:t>
            </a:r>
            <a:r>
              <a:rPr lang="ko-KR" altLang="ko-KR" sz="2200" dirty="0" smtClean="0"/>
              <a:t>핵심참여교수가 서울대 </a:t>
            </a:r>
            <a:r>
              <a:rPr lang="ko-KR" altLang="ko-KR" sz="2200" dirty="0" err="1" smtClean="0"/>
              <a:t>산학협력단을</a:t>
            </a:r>
            <a:r>
              <a:rPr lang="ko-KR" altLang="ko-KR" sz="2200" dirty="0" smtClean="0"/>
              <a:t> 통해 획득한 지적재산권</a:t>
            </a:r>
            <a:r>
              <a:rPr lang="en-US" altLang="ko-KR" sz="2200" dirty="0" smtClean="0"/>
              <a:t>)</a:t>
            </a:r>
            <a:endParaRPr lang="ko-KR" altLang="ko-KR" sz="2200" dirty="0" smtClean="0"/>
          </a:p>
          <a:p>
            <a:r>
              <a:rPr lang="en-US" altLang="ko-KR" sz="2200" dirty="0" smtClean="0"/>
              <a:t>- SEPRI </a:t>
            </a:r>
            <a:r>
              <a:rPr lang="ko-KR" altLang="ko-KR" sz="2200" dirty="0" smtClean="0"/>
              <a:t>주관 교내실시 세미나 정보 통보</a:t>
            </a:r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교육 참가</a:t>
            </a:r>
            <a:r>
              <a:rPr lang="en-US" altLang="ko-KR" sz="2200" dirty="0" smtClean="0"/>
              <a:t> (</a:t>
            </a:r>
            <a:r>
              <a:rPr lang="ko-KR" altLang="ko-KR" sz="2200" dirty="0" smtClean="0"/>
              <a:t>유료경우 참여인원 </a:t>
            </a:r>
            <a:r>
              <a:rPr lang="en-US" altLang="ko-KR" sz="2200" dirty="0" smtClean="0"/>
              <a:t>3</a:t>
            </a:r>
            <a:r>
              <a:rPr lang="ko-KR" altLang="ko-KR" sz="2200" dirty="0" smtClean="0"/>
              <a:t>명까지 </a:t>
            </a:r>
            <a:r>
              <a:rPr lang="en-US" altLang="ko-KR" sz="2200" dirty="0" smtClean="0"/>
              <a:t>15%</a:t>
            </a:r>
            <a:r>
              <a:rPr lang="ko-KR" altLang="ko-KR" sz="2200" dirty="0" smtClean="0"/>
              <a:t>할인</a:t>
            </a:r>
            <a:r>
              <a:rPr lang="en-US" altLang="ko-KR" sz="2200" dirty="0" smtClean="0"/>
              <a:t>)</a:t>
            </a:r>
            <a:endParaRPr lang="ko-KR" altLang="ko-KR" sz="2200" dirty="0" smtClean="0"/>
          </a:p>
          <a:p>
            <a:r>
              <a:rPr lang="en-US" altLang="ko-KR" sz="2200" dirty="0" smtClean="0"/>
              <a:t>- SEPRI Review meeting </a:t>
            </a:r>
            <a:r>
              <a:rPr lang="ko-KR" altLang="ko-KR" sz="2200" dirty="0" smtClean="0"/>
              <a:t>초대</a:t>
            </a:r>
            <a:r>
              <a:rPr lang="en-US" altLang="ko-KR" sz="2200" dirty="0" smtClean="0"/>
              <a:t> </a:t>
            </a:r>
            <a:endParaRPr lang="ko-KR" altLang="ko-KR" sz="2200" dirty="0" smtClean="0"/>
          </a:p>
          <a:p>
            <a:r>
              <a:rPr lang="en-US" altLang="ko-KR" sz="2200" dirty="0" smtClean="0"/>
              <a:t>(</a:t>
            </a:r>
            <a:r>
              <a:rPr lang="ko-KR" altLang="ko-KR" sz="2200" dirty="0" smtClean="0"/>
              <a:t>핵심 참여교수 분야 세미나 청취 및</a:t>
            </a:r>
            <a:r>
              <a:rPr lang="en-US" altLang="ko-KR" sz="2200" dirty="0" smtClean="0"/>
              <a:t> 1</a:t>
            </a:r>
            <a:r>
              <a:rPr lang="ko-KR" altLang="ko-KR" sz="2200" dirty="0" smtClean="0"/>
              <a:t>년간 연구결과 발표 시연 참가</a:t>
            </a:r>
            <a:r>
              <a:rPr lang="en-US" altLang="ko-KR" sz="2200" dirty="0" smtClean="0"/>
              <a:t>)</a:t>
            </a:r>
            <a:endParaRPr lang="ko-KR" altLang="ko-KR" sz="2200" dirty="0" smtClean="0"/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매년 </a:t>
            </a:r>
            <a:r>
              <a:rPr lang="en-US" altLang="ko-KR" sz="2200" dirty="0" smtClean="0"/>
              <a:t>2</a:t>
            </a:r>
            <a:r>
              <a:rPr lang="ko-KR" altLang="ko-KR" sz="2200" dirty="0" smtClean="0"/>
              <a:t>인</a:t>
            </a:r>
            <a:r>
              <a:rPr lang="en-US" altLang="ko-KR" sz="2200" dirty="0" smtClean="0"/>
              <a:t> 1</a:t>
            </a:r>
            <a:r>
              <a:rPr lang="ko-KR" altLang="ko-KR" sz="2200" dirty="0" smtClean="0"/>
              <a:t>회</a:t>
            </a:r>
            <a:r>
              <a:rPr lang="en-US" altLang="ko-KR" sz="2200" dirty="0" smtClean="0"/>
              <a:t> 2</a:t>
            </a:r>
            <a:r>
              <a:rPr lang="ko-KR" altLang="ko-KR" sz="2200" dirty="0" smtClean="0"/>
              <a:t>시간 핵심 참여교수 방문 및 기술자문</a:t>
            </a:r>
          </a:p>
          <a:p>
            <a:r>
              <a:rPr lang="en-US" altLang="ko-KR" sz="2200" dirty="0" smtClean="0"/>
              <a:t>- </a:t>
            </a:r>
            <a:r>
              <a:rPr lang="ko-KR" altLang="ko-KR" sz="2200" dirty="0" smtClean="0"/>
              <a:t>매년</a:t>
            </a:r>
            <a:r>
              <a:rPr lang="en-US" altLang="ko-KR" sz="2200" dirty="0" smtClean="0"/>
              <a:t> SEPRI </a:t>
            </a:r>
            <a:r>
              <a:rPr lang="ko-KR" altLang="ko-KR" sz="2200" dirty="0" smtClean="0"/>
              <a:t>연구장비이용</a:t>
            </a:r>
            <a:r>
              <a:rPr lang="en-US" altLang="ko-KR" sz="2200" dirty="0" smtClean="0"/>
              <a:t>(</a:t>
            </a:r>
            <a:r>
              <a:rPr lang="ko-KR" altLang="ko-KR" sz="2200" dirty="0" smtClean="0"/>
              <a:t>년</a:t>
            </a:r>
            <a:r>
              <a:rPr lang="en-US" altLang="ko-KR" sz="2200" dirty="0" smtClean="0"/>
              <a:t> 8</a:t>
            </a:r>
            <a:r>
              <a:rPr lang="ko-KR" altLang="ko-KR" sz="2200" dirty="0" smtClean="0"/>
              <a:t>시간</a:t>
            </a:r>
            <a:r>
              <a:rPr lang="en-US" altLang="ko-KR" sz="2200" dirty="0" smtClean="0"/>
              <a:t>) </a:t>
            </a:r>
            <a:r>
              <a:rPr lang="ko-KR" altLang="ko-KR" sz="2200" dirty="0" smtClean="0"/>
              <a:t>및 회의공간 사용</a:t>
            </a:r>
            <a:r>
              <a:rPr lang="en-US" altLang="ko-KR" sz="2200" dirty="0" smtClean="0"/>
              <a:t> Coupon </a:t>
            </a:r>
            <a:r>
              <a:rPr lang="ko-KR" altLang="ko-KR" sz="2200" dirty="0" smtClean="0"/>
              <a:t>지급</a:t>
            </a:r>
            <a:r>
              <a:rPr lang="en-US" altLang="ko-KR" sz="2200" dirty="0" smtClean="0"/>
              <a:t> </a:t>
            </a:r>
            <a:endParaRPr lang="ko-KR" altLang="ko-KR" sz="2200" dirty="0" smtClean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146" y="1379215"/>
            <a:ext cx="3852428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Sponsor </a:t>
            </a:r>
            <a:r>
              <a:rPr lang="ko-KR" altLang="en-US" sz="2500" b="1" dirty="0" smtClean="0"/>
              <a:t>혜택 </a:t>
            </a:r>
            <a:r>
              <a:rPr lang="en-US" altLang="ko-KR" sz="2500" b="1" dirty="0" smtClean="0"/>
              <a:t>: Gold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47911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289427" y="440668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III. </a:t>
            </a:r>
            <a:r>
              <a:rPr kumimoji="1" lang="ko-KR" altLang="en-US" sz="32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산학협력 </a:t>
            </a:r>
            <a:r>
              <a:rPr kumimoji="1" lang="ko-KR" altLang="en-US" sz="32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컨소시움</a:t>
            </a:r>
            <a:endParaRPr kumimoji="1" lang="en-US" altLang="ko-KR" sz="32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76" y="1196752"/>
            <a:ext cx="417506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500" b="1" dirty="0" smtClean="0"/>
              <a:t>Sponsor </a:t>
            </a:r>
            <a:r>
              <a:rPr lang="ko-KR" altLang="en-US" sz="2500" b="1" dirty="0" smtClean="0"/>
              <a:t>혜택 </a:t>
            </a:r>
            <a:r>
              <a:rPr lang="en-US" altLang="ko-KR" sz="2500" b="1" dirty="0" smtClean="0"/>
              <a:t>: </a:t>
            </a:r>
            <a:r>
              <a:rPr lang="en-US" altLang="ko-KR" sz="2800" b="1" dirty="0" smtClean="0"/>
              <a:t>Platinum</a:t>
            </a:r>
            <a:endParaRPr lang="en-US" altLang="ko-K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5" y="1916832"/>
            <a:ext cx="84941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- </a:t>
            </a:r>
            <a:r>
              <a:rPr lang="ko-KR" altLang="ko-KR" sz="2200" dirty="0"/>
              <a:t>핵심 참여교수의 학회지</a:t>
            </a:r>
            <a:r>
              <a:rPr lang="en-US" altLang="ko-KR" sz="2200" dirty="0"/>
              <a:t>, </a:t>
            </a:r>
            <a:r>
              <a:rPr lang="ko-KR" altLang="ko-KR" sz="2200" dirty="0"/>
              <a:t>학술회의 발표 논문 제공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출원 및 등록 특허 내용 통보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대학원생의 석</a:t>
            </a:r>
            <a:r>
              <a:rPr lang="en-US" altLang="ko-KR" sz="2200" dirty="0"/>
              <a:t>.</a:t>
            </a:r>
            <a:r>
              <a:rPr lang="ko-KR" altLang="ko-KR" sz="2200" dirty="0"/>
              <a:t>박사 학위 논문 제공</a:t>
            </a:r>
            <a:r>
              <a:rPr lang="en-US" altLang="ko-KR" sz="2200" dirty="0"/>
              <a:t>(</a:t>
            </a:r>
            <a:r>
              <a:rPr lang="ko-KR" altLang="ko-KR" sz="2200" dirty="0"/>
              <a:t>비공개 지정 논문은 제외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지적재산권 최우선 </a:t>
            </a:r>
            <a:r>
              <a:rPr lang="ko-KR" altLang="ko-KR" sz="2200" dirty="0" err="1"/>
              <a:t>협상권</a:t>
            </a:r>
            <a:r>
              <a:rPr lang="en-US" altLang="ko-KR" sz="2200" dirty="0"/>
              <a:t> </a:t>
            </a:r>
            <a:endParaRPr lang="ko-KR" altLang="ko-KR" sz="2200" dirty="0"/>
          </a:p>
          <a:p>
            <a:r>
              <a:rPr lang="en-US" altLang="ko-KR" sz="2200" dirty="0"/>
              <a:t>(</a:t>
            </a:r>
            <a:r>
              <a:rPr lang="ko-KR" altLang="ko-KR" sz="2200" dirty="0"/>
              <a:t>핵심참여교수가 서울대 </a:t>
            </a:r>
            <a:r>
              <a:rPr lang="ko-KR" altLang="ko-KR" sz="2200" dirty="0" err="1"/>
              <a:t>산학협력단을</a:t>
            </a:r>
            <a:r>
              <a:rPr lang="ko-KR" altLang="ko-KR" sz="2200" dirty="0"/>
              <a:t> 통해 획득한 지적재산권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SEPRI </a:t>
            </a:r>
            <a:r>
              <a:rPr lang="ko-KR" altLang="ko-KR" sz="2200" dirty="0"/>
              <a:t>주관 교내실시 세미나 정보 통보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교육 참가</a:t>
            </a:r>
            <a:r>
              <a:rPr lang="en-US" altLang="ko-KR" sz="2200" dirty="0"/>
              <a:t> (</a:t>
            </a:r>
            <a:r>
              <a:rPr lang="ko-KR" altLang="ko-KR" sz="2200" dirty="0"/>
              <a:t>유료경우 참여인원</a:t>
            </a:r>
            <a:r>
              <a:rPr lang="en-US" altLang="ko-KR" sz="2200" dirty="0"/>
              <a:t> 5</a:t>
            </a:r>
            <a:r>
              <a:rPr lang="ko-KR" altLang="ko-KR" sz="2200" dirty="0"/>
              <a:t>명까지</a:t>
            </a:r>
            <a:r>
              <a:rPr lang="en-US" altLang="ko-KR" sz="2200" dirty="0"/>
              <a:t> 20%</a:t>
            </a:r>
            <a:r>
              <a:rPr lang="ko-KR" altLang="ko-KR" sz="2200" dirty="0"/>
              <a:t>할인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SEPRI Review meeting </a:t>
            </a:r>
            <a:r>
              <a:rPr lang="ko-KR" altLang="ko-KR" sz="2200" dirty="0"/>
              <a:t>초대</a:t>
            </a:r>
            <a:r>
              <a:rPr lang="en-US" altLang="ko-KR" sz="2200" dirty="0"/>
              <a:t> </a:t>
            </a:r>
            <a:endParaRPr lang="ko-KR" altLang="ko-KR" sz="2200" dirty="0"/>
          </a:p>
          <a:p>
            <a:r>
              <a:rPr lang="en-US" altLang="ko-KR" sz="2200" dirty="0"/>
              <a:t>(</a:t>
            </a:r>
            <a:r>
              <a:rPr lang="ko-KR" altLang="ko-KR" sz="2200" dirty="0"/>
              <a:t>핵심 참여교수 분야 세미나 청취 및</a:t>
            </a:r>
            <a:r>
              <a:rPr lang="en-US" altLang="ko-KR" sz="2200" dirty="0"/>
              <a:t> 1</a:t>
            </a:r>
            <a:r>
              <a:rPr lang="ko-KR" altLang="ko-KR" sz="2200" dirty="0"/>
              <a:t>년간 연구결과 발표 시연 참가 및 회사소개</a:t>
            </a:r>
            <a:r>
              <a:rPr lang="en-US" altLang="ko-KR" sz="2200" dirty="0"/>
              <a:t>(30</a:t>
            </a:r>
            <a:r>
              <a:rPr lang="ko-KR" altLang="ko-KR" sz="2200" dirty="0"/>
              <a:t>분</a:t>
            </a:r>
            <a:r>
              <a:rPr lang="en-US" altLang="ko-KR" sz="2200" dirty="0"/>
              <a:t>), </a:t>
            </a:r>
            <a:r>
              <a:rPr lang="ko-KR" altLang="ko-KR" sz="2200" dirty="0"/>
              <a:t>연구활동 등에 대한 홍보활동의 기회제공</a:t>
            </a:r>
            <a:r>
              <a:rPr lang="en-US" altLang="ko-KR" sz="2200" dirty="0"/>
              <a:t>)</a:t>
            </a:r>
            <a:endParaRPr lang="ko-KR" altLang="ko-KR" sz="2200" dirty="0"/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매년</a:t>
            </a:r>
            <a:r>
              <a:rPr lang="en-US" altLang="ko-KR" sz="2200" dirty="0"/>
              <a:t> 3</a:t>
            </a:r>
            <a:r>
              <a:rPr lang="ko-KR" altLang="ko-KR" sz="2200" dirty="0"/>
              <a:t>인</a:t>
            </a:r>
            <a:r>
              <a:rPr lang="en-US" altLang="ko-KR" sz="2200" dirty="0"/>
              <a:t> 1</a:t>
            </a:r>
            <a:r>
              <a:rPr lang="ko-KR" altLang="ko-KR" sz="2200" dirty="0"/>
              <a:t>회</a:t>
            </a:r>
            <a:r>
              <a:rPr lang="en-US" altLang="ko-KR" sz="2200" dirty="0"/>
              <a:t> 2</a:t>
            </a:r>
            <a:r>
              <a:rPr lang="ko-KR" altLang="ko-KR" sz="2200" dirty="0"/>
              <a:t>시간 핵심 참여교수 방문 및 기술자문</a:t>
            </a:r>
          </a:p>
          <a:p>
            <a:r>
              <a:rPr lang="en-US" altLang="ko-KR" sz="2200" dirty="0"/>
              <a:t>- </a:t>
            </a:r>
            <a:r>
              <a:rPr lang="ko-KR" altLang="ko-KR" sz="2200" dirty="0"/>
              <a:t>매년</a:t>
            </a:r>
            <a:r>
              <a:rPr lang="en-US" altLang="ko-KR" sz="2200" dirty="0"/>
              <a:t> SEPRI </a:t>
            </a:r>
            <a:r>
              <a:rPr lang="ko-KR" altLang="ko-KR" sz="2200" dirty="0"/>
              <a:t>연구장비이용</a:t>
            </a:r>
            <a:r>
              <a:rPr lang="en-US" altLang="ko-KR" sz="2200" dirty="0"/>
              <a:t>(</a:t>
            </a:r>
            <a:r>
              <a:rPr lang="ko-KR" altLang="ko-KR" sz="2200" dirty="0"/>
              <a:t>년</a:t>
            </a:r>
            <a:r>
              <a:rPr lang="en-US" altLang="ko-KR" sz="2200" dirty="0"/>
              <a:t> 10</a:t>
            </a:r>
            <a:r>
              <a:rPr lang="ko-KR" altLang="ko-KR" sz="2200" dirty="0"/>
              <a:t>시간</a:t>
            </a:r>
            <a:r>
              <a:rPr lang="en-US" altLang="ko-KR" sz="2200" dirty="0"/>
              <a:t>) </a:t>
            </a:r>
            <a:r>
              <a:rPr lang="ko-KR" altLang="ko-KR" sz="2200" dirty="0"/>
              <a:t>및 회의공간 사용</a:t>
            </a:r>
            <a:r>
              <a:rPr lang="en-US" altLang="ko-KR" sz="2200" dirty="0"/>
              <a:t> Coupon </a:t>
            </a:r>
            <a:r>
              <a:rPr lang="ko-KR" altLang="ko-KR" sz="2200" dirty="0"/>
              <a:t>지급</a:t>
            </a:r>
            <a:r>
              <a:rPr lang="en-US" altLang="ko-KR" sz="2200" dirty="0"/>
              <a:t> </a:t>
            </a:r>
            <a:endParaRPr lang="ko-KR" altLang="ko-KR" sz="2200" dirty="0"/>
          </a:p>
        </p:txBody>
      </p:sp>
    </p:spTree>
    <p:extLst>
      <p:ext uri="{BB962C8B-B14F-4D97-AF65-F5344CB8AC3E}">
        <p14:creationId xmlns:p14="http://schemas.microsoft.com/office/powerpoint/2010/main" val="386138614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>
            <a:alpha val="50000"/>
          </a:srgbClr>
        </a:solidFill>
        <a:ln w="9525" algn="ctr">
          <a:noFill/>
          <a:miter lim="800000"/>
          <a:headEnd/>
          <a:tailEnd/>
        </a:ln>
        <a:scene3d>
          <a:camera prst="orthographicFront">
            <a:rot lat="1493904" lon="21269158" rev="21460332"/>
          </a:camera>
          <a:lightRig rig="threePt" dir="t"/>
        </a:scene3d>
      </a:spPr>
      <a:bodyPr wrap="square" rtlCol="0" anchor="ctr">
        <a:noAutofit/>
      </a:bodyPr>
      <a:lstStyle>
        <a:defPPr algn="ctr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>
            <a:alpha val="50000"/>
          </a:srgbClr>
        </a:solidFill>
        <a:ln w="9525" algn="ctr">
          <a:noFill/>
          <a:miter lim="800000"/>
          <a:headEnd/>
          <a:tailEnd/>
        </a:ln>
        <a:scene3d>
          <a:camera prst="orthographicFront">
            <a:rot lat="1493904" lon="21269158" rev="21460332"/>
          </a:camera>
          <a:lightRig rig="threePt" dir="t"/>
        </a:scene3d>
      </a:spPr>
      <a:bodyPr wrap="square" rtlCol="0" anchor="ctr">
        <a:noAutofit/>
      </a:bodyPr>
      <a:lstStyle>
        <a:defPPr algn="ctr"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</TotalTime>
  <Words>548</Words>
  <Application>Microsoft Office PowerPoint</Application>
  <PresentationFormat>화면 슬라이드 쇼(4:3)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굴림</vt:lpstr>
      <vt:lpstr>Arial</vt:lpstr>
      <vt:lpstr>맑은 고딕</vt:lpstr>
      <vt:lpstr>HY견고딕</vt:lpstr>
      <vt:lpstr>Arial Unicode MS</vt:lpstr>
      <vt:lpstr>08서울남산체 B</vt:lpstr>
      <vt:lpstr>2_Office 테마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I. 전력연구소 소개 : 조직도 </vt:lpstr>
      <vt:lpstr>II. 전력연구소 참여교수</vt:lpstr>
      <vt:lpstr>III. 산학협력 컨소시움</vt:lpstr>
      <vt:lpstr>III. 산학협력 컨소시움</vt:lpstr>
      <vt:lpstr>III. 산학협력 컨소시움</vt:lpstr>
      <vt:lpstr>III. 산학협력 컨소시움</vt:lpstr>
    </vt:vector>
  </TitlesOfParts>
  <Company>ptline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ptlinem</dc:creator>
  <cp:lastModifiedBy>user</cp:lastModifiedBy>
  <cp:revision>722</cp:revision>
  <cp:lastPrinted>2016-01-22T01:58:02Z</cp:lastPrinted>
  <dcterms:created xsi:type="dcterms:W3CDTF">2010-06-28T04:49:37Z</dcterms:created>
  <dcterms:modified xsi:type="dcterms:W3CDTF">2016-04-26T07:49:32Z</dcterms:modified>
</cp:coreProperties>
</file>